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9" r:id="rId5"/>
    <p:sldId id="272" r:id="rId6"/>
    <p:sldId id="274" r:id="rId7"/>
    <p:sldId id="273" r:id="rId8"/>
    <p:sldId id="275" r:id="rId9"/>
    <p:sldId id="278" r:id="rId10"/>
    <p:sldId id="279" r:id="rId11"/>
    <p:sldId id="280" r:id="rId12"/>
    <p:sldId id="281" r:id="rId13"/>
    <p:sldId id="283" r:id="rId14"/>
    <p:sldId id="284" r:id="rId15"/>
    <p:sldId id="282" r:id="rId16"/>
    <p:sldId id="285" r:id="rId17"/>
    <p:sldId id="276" r:id="rId18"/>
    <p:sldId id="277" r:id="rId19"/>
    <p:sldId id="268" r:id="rId20"/>
    <p:sldId id="271" r:id="rId2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0" d="100"/>
          <a:sy n="120" d="100"/>
        </p:scale>
        <p:origin x="-1290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600">
                <a:latin typeface="Arial Black" panose="020B0A040201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94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84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8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>
                <a:latin typeface="Arial Black" panose="020B0A040201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83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53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78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05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92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92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27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08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081CE-130D-49FC-9275-E411AE66AA30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E38A70-B53D-4DF6-8DFB-2A4E4B61F2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1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800"/>
            <a:ext cx="77724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SEICHE 2022</a:t>
            </a:r>
            <a:b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Basic Arduino Programming</a:t>
            </a:r>
            <a:endParaRPr 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609600" y="2590800"/>
            <a:ext cx="8153400" cy="3048000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Instructor:   Paul Frommeyer</a:t>
            </a:r>
          </a:p>
          <a:p>
            <a:pPr algn="l">
              <a:spcBef>
                <a:spcPts val="0"/>
              </a:spcBef>
            </a:pPr>
            <a:r>
              <a:rPr lang="en-US" dirty="0">
                <a:solidFill>
                  <a:srgbClr val="FFFF00"/>
                </a:solidFill>
                <a:latin typeface="Arial Black" panose="020B0A04020102020204" pitchFamily="34" charset="0"/>
              </a:rPr>
              <a:t> </a:t>
            </a:r>
            <a:r>
              <a:rPr lang="en-US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                    </a:t>
            </a:r>
            <a:r>
              <a:rPr lang="en-US" sz="2000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www.paulfrommeyer.com</a:t>
            </a:r>
            <a:endParaRPr lang="en-US" dirty="0" smtClean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l"/>
            <a:endParaRPr lang="en-US" dirty="0" smtClean="0">
              <a:solidFill>
                <a:srgbClr val="FFFF00"/>
              </a:solidFill>
              <a:latin typeface="Arial Black" panose="020B0A04020102020204" pitchFamily="34" charset="0"/>
            </a:endParaRPr>
          </a:p>
          <a:p>
            <a:pPr algn="l"/>
            <a:r>
              <a:rPr lang="en-US" sz="2800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Corporate Sponsor: DXC Technology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5156836"/>
            <a:ext cx="2438400" cy="1330960"/>
          </a:xfrm>
          <a:prstGeom prst="rect">
            <a:avLst/>
          </a:prstGeom>
          <a:noFill/>
          <a:ln>
            <a:noFill/>
          </a:ln>
          <a:effectLst/>
          <a:extLst/>
        </p:spPr>
      </p:pic>
    </p:spTree>
    <p:extLst>
      <p:ext uri="{BB962C8B-B14F-4D97-AF65-F5344CB8AC3E}">
        <p14:creationId xmlns:p14="http://schemas.microsoft.com/office/powerpoint/2010/main" val="158140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371600"/>
            <a:ext cx="6737350" cy="378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Adding the ESP8266 to the IDE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410200"/>
            <a:ext cx="7924800" cy="1219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Open the Boards Manager (Tools menu), enter “ESP8266” in the search box at the top</a:t>
            </a:r>
          </a:p>
          <a:p>
            <a:r>
              <a:rPr lang="en-US" sz="2400" dirty="0" smtClean="0"/>
              <a:t>Click on INSTALL (if it says “REMOVE”, the board is good to go)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5257800" y="3352800"/>
            <a:ext cx="1371600" cy="6096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2743200" y="1219200"/>
            <a:ext cx="1371600" cy="5334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748756" y="3754651"/>
            <a:ext cx="247856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This will say</a:t>
            </a:r>
          </a:p>
          <a:p>
            <a:pPr algn="r"/>
            <a:r>
              <a:rPr lang="en-US" sz="105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“Install” if not already installed</a:t>
            </a:r>
            <a:endParaRPr lang="en-US" sz="1050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6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219200"/>
            <a:ext cx="7159238" cy="449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sz="3200" dirty="0" smtClean="0"/>
              <a:t>IDE: Using Examples – ESP8266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5410200"/>
            <a:ext cx="7924800" cy="1219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Open the Examples menu</a:t>
            </a:r>
          </a:p>
          <a:p>
            <a:r>
              <a:rPr lang="en-US" sz="2400" dirty="0" smtClean="0"/>
              <a:t>Select the example you want</a:t>
            </a:r>
          </a:p>
          <a:p>
            <a:r>
              <a:rPr lang="en-US" sz="2400" dirty="0" smtClean="0"/>
              <a:t>For today, select “BLINK” from “Built In Examples”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1447800" y="1770490"/>
            <a:ext cx="1371600" cy="53340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Brace 5"/>
          <p:cNvSpPr/>
          <p:nvPr/>
        </p:nvSpPr>
        <p:spPr>
          <a:xfrm>
            <a:off x="4724400" y="2303890"/>
            <a:ext cx="609600" cy="3414285"/>
          </a:xfrm>
          <a:prstGeom prst="rightBrac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85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3200" dirty="0" smtClean="0"/>
              <a:t>Preparing a Sketch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4495800" cy="5486400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 smtClean="0"/>
              <a:t>As mentioned, find </a:t>
            </a:r>
            <a:r>
              <a:rPr lang="en-US" sz="2400" dirty="0" smtClean="0"/>
              <a:t>the </a:t>
            </a:r>
            <a:r>
              <a:rPr lang="en-US" sz="2400" dirty="0" smtClean="0"/>
              <a:t>BLINK </a:t>
            </a:r>
            <a:r>
              <a:rPr lang="en-US" sz="2400" dirty="0" smtClean="0"/>
              <a:t>example sketch under </a:t>
            </a:r>
            <a:r>
              <a:rPr lang="en-US" sz="2400" dirty="0" smtClean="0"/>
              <a:t>Built In Examples”</a:t>
            </a:r>
            <a:endParaRPr lang="en-US" sz="2400" dirty="0" smtClean="0"/>
          </a:p>
          <a:p>
            <a:r>
              <a:rPr lang="en-US" sz="2400" dirty="0" smtClean="0"/>
              <a:t>Click on the “VALIDATE” check mark </a:t>
            </a:r>
            <a:r>
              <a:rPr lang="en-US" sz="2400" dirty="0" smtClean="0"/>
              <a:t>icon</a:t>
            </a:r>
          </a:p>
          <a:p>
            <a:r>
              <a:rPr lang="en-US" sz="2400" dirty="0" smtClean="0"/>
              <a:t>DO NOT click on the “right arrow” (UPLOAD) icon at this time</a:t>
            </a:r>
            <a:endParaRPr lang="en-US" sz="2400" dirty="0" smtClean="0"/>
          </a:p>
          <a:p>
            <a:r>
              <a:rPr lang="en-US" sz="2400" dirty="0" smtClean="0"/>
              <a:t>This will </a:t>
            </a:r>
            <a:r>
              <a:rPr lang="en-US" sz="2400" i="1" dirty="0" smtClean="0"/>
              <a:t>compile</a:t>
            </a:r>
            <a:r>
              <a:rPr lang="en-US" sz="2400" dirty="0" smtClean="0"/>
              <a:t> the sketch and check for errors prior to </a:t>
            </a:r>
            <a:r>
              <a:rPr lang="en-US" sz="2400" dirty="0" smtClean="0"/>
              <a:t>upload</a:t>
            </a:r>
          </a:p>
          <a:p>
            <a:r>
              <a:rPr lang="en-US" sz="2400" dirty="0" smtClean="0"/>
              <a:t>This is an optional step, since selecting upload will always compile the code first.</a:t>
            </a:r>
          </a:p>
          <a:p>
            <a:r>
              <a:rPr lang="en-US" sz="2400" dirty="0" smtClean="0"/>
              <a:t>Whenever using a new board (or library) for the first time, it’s a good idea to validate just to assure the software is happy before attempting and upload</a:t>
            </a:r>
          </a:p>
          <a:p>
            <a:r>
              <a:rPr lang="en-US" sz="2400" dirty="0" smtClean="0"/>
              <a:t>VALIDATE is extremely useful when troubleshooting code that won’t compile. Once it compiles without errors, it’s ready for upload.</a:t>
            </a:r>
            <a:endParaRPr lang="en-US" sz="2400" dirty="0" smtClean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057400"/>
            <a:ext cx="1447800" cy="1269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Oval 6"/>
          <p:cNvSpPr/>
          <p:nvPr/>
        </p:nvSpPr>
        <p:spPr>
          <a:xfrm>
            <a:off x="5953124" y="2590801"/>
            <a:ext cx="609601" cy="609601"/>
          </a:xfrm>
          <a:prstGeom prst="ellipse">
            <a:avLst/>
          </a:prstGeom>
          <a:noFill/>
          <a:ln w="571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505575" y="2589213"/>
            <a:ext cx="609600" cy="715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sz="5400" dirty="0" smtClean="0">
                <a:solidFill>
                  <a:srgbClr val="FF0000"/>
                </a:solidFill>
              </a:rPr>
              <a:t>X</a:t>
            </a:r>
            <a:endParaRPr lang="en-US" sz="54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286500" y="3283293"/>
            <a:ext cx="276225" cy="1113138"/>
          </a:xfrm>
          <a:prstGeom prst="straightConnector1">
            <a:avLst/>
          </a:prstGeom>
          <a:ln w="57150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92347" y="4495800"/>
            <a:ext cx="29883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This check mark icon is for VALIDATE</a:t>
            </a:r>
            <a:endParaRPr lang="en-US" sz="1050" dirty="0">
              <a:solidFill>
                <a:srgbClr val="FFFF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57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3200" dirty="0" smtClean="0"/>
              <a:t>Finding and Setting the USB Port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3352800" cy="1600200"/>
          </a:xfrm>
          <a:ln w="28575">
            <a:solidFill>
              <a:srgbClr val="FFFF00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 smtClean="0"/>
              <a:t>WINDOWS</a:t>
            </a:r>
          </a:p>
          <a:p>
            <a:r>
              <a:rPr lang="en-US" sz="1800" dirty="0" smtClean="0"/>
              <a:t>Use Device Manager to identify the USB port</a:t>
            </a:r>
          </a:p>
          <a:p>
            <a:r>
              <a:rPr lang="en-US" sz="1800" dirty="0" smtClean="0"/>
              <a:t>The port will change with each connect/disconnect of the board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990600"/>
            <a:ext cx="52578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52400" y="3048000"/>
            <a:ext cx="3352800" cy="2362200"/>
          </a:xfrm>
          <a:prstGeom prst="rect">
            <a:avLst/>
          </a:prstGeom>
          <a:ln w="28575">
            <a:solidFill>
              <a:srgbClr val="FFFF00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 smtClean="0"/>
              <a:t>KUBUNTU</a:t>
            </a:r>
          </a:p>
          <a:p>
            <a:r>
              <a:rPr lang="en-US" sz="1800" dirty="0" smtClean="0"/>
              <a:t>Port should always be /dev/ttyUSB0</a:t>
            </a:r>
          </a:p>
          <a:p>
            <a:r>
              <a:rPr lang="en-US" sz="1800" dirty="0" smtClean="0"/>
              <a:t>The port will not change with connect/disconnect</a:t>
            </a:r>
          </a:p>
          <a:p>
            <a:r>
              <a:rPr lang="en-US" sz="1800" dirty="0" smtClean="0"/>
              <a:t>You can use </a:t>
            </a:r>
            <a:r>
              <a:rPr lang="en-US" sz="1800" dirty="0" err="1" smtClean="0"/>
              <a:t>Konsole</a:t>
            </a:r>
            <a:r>
              <a:rPr lang="en-US" sz="1800" dirty="0" smtClean="0"/>
              <a:t> to verify the port presence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b="1" dirty="0" smtClean="0">
                <a:solidFill>
                  <a:srgbClr val="00FF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ls /dev/</a:t>
            </a:r>
            <a:r>
              <a:rPr lang="en-US" sz="1800" b="1" dirty="0" err="1" smtClean="0">
                <a:solidFill>
                  <a:srgbClr val="00FF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tty</a:t>
            </a:r>
            <a:r>
              <a:rPr lang="en-US" sz="1800" b="1" dirty="0" smtClean="0">
                <a:solidFill>
                  <a:srgbClr val="00FF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</a:p>
        </p:txBody>
      </p:sp>
      <p:sp>
        <p:nvSpPr>
          <p:cNvPr id="12" name="Right Arrow 11"/>
          <p:cNvSpPr/>
          <p:nvPr/>
        </p:nvSpPr>
        <p:spPr>
          <a:xfrm rot="16200000">
            <a:off x="8039100" y="5010150"/>
            <a:ext cx="800100" cy="5334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7963"/>
            <a:ext cx="8229600" cy="487362"/>
          </a:xfrm>
        </p:spPr>
        <p:txBody>
          <a:bodyPr/>
          <a:lstStyle/>
          <a:p>
            <a:r>
              <a:rPr lang="en-US" sz="3200" dirty="0" smtClean="0"/>
              <a:t>Adjusting Port Speed</a:t>
            </a:r>
            <a:endParaRPr lang="en-US" sz="32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725" y="3238500"/>
            <a:ext cx="3352800" cy="2209800"/>
          </a:xfrm>
          <a:prstGeom prst="rect">
            <a:avLst/>
          </a:prstGeom>
          <a:ln w="28575">
            <a:noFill/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If you get an upload failure</a:t>
            </a:r>
          </a:p>
          <a:p>
            <a:r>
              <a:rPr lang="en-US" sz="1800" dirty="0" smtClean="0"/>
              <a:t>Recheck port setting</a:t>
            </a:r>
          </a:p>
          <a:p>
            <a:r>
              <a:rPr lang="en-US" sz="1800" dirty="0" smtClean="0"/>
              <a:t>Retry the upload with the next </a:t>
            </a:r>
            <a:r>
              <a:rPr lang="en-US" sz="1800" dirty="0" smtClean="0"/>
              <a:t>lowest speed</a:t>
            </a:r>
            <a:endParaRPr lang="en-US" sz="1800" dirty="0" smtClean="0"/>
          </a:p>
          <a:p>
            <a:r>
              <a:rPr lang="en-US" sz="1800" dirty="0" smtClean="0"/>
              <a:t>Lather, rinse, repeat until success</a:t>
            </a:r>
          </a:p>
          <a:p>
            <a:r>
              <a:rPr lang="en-US" sz="1800" dirty="0" smtClean="0"/>
              <a:t>Suggested initial try order:</a:t>
            </a:r>
            <a:br>
              <a:rPr lang="en-US" sz="1800" dirty="0" smtClean="0"/>
            </a:br>
            <a:r>
              <a:rPr lang="en-US" sz="1800" dirty="0" smtClean="0"/>
              <a:t>921600, 512000, 115200</a:t>
            </a:r>
          </a:p>
          <a:p>
            <a:endParaRPr lang="en-US" sz="18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762000"/>
            <a:ext cx="5216461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ight Arrow 8"/>
          <p:cNvSpPr/>
          <p:nvPr/>
        </p:nvSpPr>
        <p:spPr>
          <a:xfrm rot="16200000">
            <a:off x="8020050" y="4476750"/>
            <a:ext cx="800100" cy="5334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63664" y="1219199"/>
            <a:ext cx="3352800" cy="1778773"/>
          </a:xfrm>
          <a:prstGeom prst="rect">
            <a:avLst/>
          </a:prstGeom>
          <a:ln w="28575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Always start by using 921600, this works with nearly all USB chipsets (ther</a:t>
            </a:r>
            <a:r>
              <a:rPr lang="en-US" sz="1800" dirty="0" smtClean="0"/>
              <a:t>e are exceptions for the ESP32, which uses the Sil2102 driver–  but that’s not us!)</a:t>
            </a:r>
            <a:endParaRPr lang="en-US" sz="1800" dirty="0" smtClean="0"/>
          </a:p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85142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3200" dirty="0" smtClean="0"/>
              <a:t>Uploading a Sketch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3429000" cy="5562600"/>
          </a:xfrm>
        </p:spPr>
        <p:txBody>
          <a:bodyPr>
            <a:normAutofit fontScale="92500" lnSpcReduction="20000"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Ensure you have selected the correct port for your currently plugged in board</a:t>
            </a:r>
          </a:p>
          <a:p>
            <a:r>
              <a:rPr lang="en-US" sz="2400" dirty="0" smtClean="0"/>
              <a:t>NOW c</a:t>
            </a:r>
            <a:r>
              <a:rPr lang="en-US" sz="2400" dirty="0" smtClean="0"/>
              <a:t>lick </a:t>
            </a:r>
            <a:r>
              <a:rPr lang="en-US" sz="2400" dirty="0" smtClean="0"/>
              <a:t>on the “UPLOAD” arrow icon</a:t>
            </a:r>
          </a:p>
          <a:p>
            <a:r>
              <a:rPr lang="en-US" sz="2400" dirty="0" smtClean="0"/>
              <a:t>A light or lights </a:t>
            </a:r>
            <a:r>
              <a:rPr lang="en-US" sz="2400" dirty="0" smtClean="0"/>
              <a:t>should flash on your board</a:t>
            </a:r>
          </a:p>
          <a:p>
            <a:r>
              <a:rPr lang="en-US" sz="2400" dirty="0" smtClean="0"/>
              <a:t>Once upload is finished, the sketch will immediately </a:t>
            </a:r>
            <a:r>
              <a:rPr lang="en-US" sz="2400" dirty="0" smtClean="0"/>
              <a:t>run</a:t>
            </a:r>
          </a:p>
          <a:p>
            <a:r>
              <a:rPr lang="en-US" sz="2400" dirty="0" smtClean="0"/>
              <a:t>You should see the onboard LED on your board start blinking</a:t>
            </a:r>
          </a:p>
          <a:p>
            <a:r>
              <a:rPr lang="en-US" sz="2400" dirty="0" smtClean="0"/>
              <a:t>Note: On th</a:t>
            </a:r>
            <a:r>
              <a:rPr lang="en-US" sz="2400" dirty="0" smtClean="0"/>
              <a:t>e ESP8266, the LED is next to the silver CPU module</a:t>
            </a:r>
            <a:endParaRPr lang="en-US" sz="24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5181600" cy="421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 rot="16200000">
            <a:off x="7867650" y="4781550"/>
            <a:ext cx="800100" cy="533400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848099" y="1295400"/>
            <a:ext cx="609601" cy="609601"/>
          </a:xfrm>
          <a:prstGeom prst="ellipse">
            <a:avLst/>
          </a:prstGeom>
          <a:noFill/>
          <a:ln w="57150">
            <a:solidFill>
              <a:srgbClr val="00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 rot="16200000">
            <a:off x="3752850" y="2076450"/>
            <a:ext cx="800100" cy="533400"/>
          </a:xfrm>
          <a:prstGeom prst="rightArrow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Introduction to Computer Data Representation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396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Chalk Talk – No formal class notes, sorry!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Lots of details on this next week, when we start learning about numbers and variables in C++.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89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8293" y="1219200"/>
            <a:ext cx="2371725" cy="3171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Jacquard Loom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4800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/>
              <a:t>Invented by Joseph Marie Jacquard in 1804</a:t>
            </a:r>
          </a:p>
          <a:p>
            <a:r>
              <a:rPr lang="en-US" sz="2400" dirty="0" smtClean="0"/>
              <a:t>Technically, a Jacquard </a:t>
            </a:r>
            <a:r>
              <a:rPr lang="en-US" sz="2400" i="1" dirty="0" smtClean="0"/>
              <a:t>Machine</a:t>
            </a:r>
            <a:r>
              <a:rPr lang="en-US" sz="2400" dirty="0" smtClean="0"/>
              <a:t> which was attached to  the heddles of an existing pattern loom</a:t>
            </a:r>
          </a:p>
          <a:p>
            <a:r>
              <a:rPr lang="en-US" sz="2400" dirty="0" smtClean="0"/>
              <a:t>Provided automatic control of the heddles managing the warp threads</a:t>
            </a:r>
          </a:p>
          <a:p>
            <a:r>
              <a:rPr lang="en-US" sz="2400" dirty="0" smtClean="0"/>
              <a:t>Used large punched cards to define the woven pattern</a:t>
            </a:r>
          </a:p>
          <a:p>
            <a:r>
              <a:rPr lang="en-US" sz="2400" dirty="0" smtClean="0"/>
              <a:t>A hole in the card would cause that thread of the warp to be raised, thus excluded from the weft during a shuttle pass</a:t>
            </a:r>
          </a:p>
          <a:p>
            <a:r>
              <a:rPr lang="en-US" sz="2400" dirty="0" smtClean="0"/>
              <a:t>Allowed extremely complex patterns to be woven</a:t>
            </a:r>
          </a:p>
          <a:p>
            <a:r>
              <a:rPr lang="en-US" sz="2400" dirty="0" smtClean="0"/>
              <a:t>Once machine driven, gave rise to modern weaving industry</a:t>
            </a:r>
          </a:p>
          <a:p>
            <a:r>
              <a:rPr lang="en-US" sz="2400" dirty="0" smtClean="0"/>
              <a:t>Mechanism still in use today, but electromechanical relay driven and controlled by digital computer</a:t>
            </a:r>
          </a:p>
          <a:p>
            <a:endParaRPr lang="en-US" dirty="0"/>
          </a:p>
        </p:txBody>
      </p:sp>
      <p:sp>
        <p:nvSpPr>
          <p:cNvPr id="4" name="AutoShape 2" descr="Jacquard loom punched card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810000"/>
            <a:ext cx="1785937" cy="2683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4171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sz="2800" dirty="0" smtClean="0"/>
              <a:t>Von Neumann Architecture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19200"/>
            <a:ext cx="8379279" cy="288131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Earliest computers had fixed (hardwired) programs</a:t>
            </a:r>
          </a:p>
          <a:p>
            <a:r>
              <a:rPr lang="en-US" sz="2400" dirty="0"/>
              <a:t>C</a:t>
            </a:r>
            <a:r>
              <a:rPr lang="en-US" sz="2400" dirty="0" smtClean="0"/>
              <a:t>ontrol storage (program) was originally separate from data storage (information to be operated upon)</a:t>
            </a:r>
          </a:p>
          <a:p>
            <a:r>
              <a:rPr lang="en-US" sz="2400" dirty="0" smtClean="0"/>
              <a:t>John Von Neumann invented the idea of using a single storage medium for both instructions and data</a:t>
            </a:r>
          </a:p>
          <a:p>
            <a:r>
              <a:rPr lang="en-US" sz="2400" dirty="0" smtClean="0"/>
              <a:t>This was a revolutionary design, reducing costs and increasing flexibility, and is used by all computers since</a:t>
            </a:r>
          </a:p>
          <a:p>
            <a:endParaRPr lang="en-US" dirty="0"/>
          </a:p>
        </p:txBody>
      </p:sp>
      <p:sp>
        <p:nvSpPr>
          <p:cNvPr id="4" name="AutoShape 2" descr="Jacquard loom punched card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5" descr="https://i.guim.co.uk/img/static/sys-images/Guardian/Pix/pictures/2015/4/9/1428596955335/ba5b809f-af03-4245-bb2e-b5cec4735f27-1020x721.jpeg?width=700&amp;quality=85&amp;auto=format&amp;fit=max&amp;s=b340b1d988f5f227bee51b958b3fd2ed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4" descr="UNIVAC - Wikipedia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5073052" y="6367463"/>
            <a:ext cx="3730625" cy="3143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 smtClean="0"/>
              <a:t>Von Neumann Architecture</a:t>
            </a:r>
            <a:endParaRPr lang="en-US" sz="1200" dirty="0"/>
          </a:p>
        </p:txBody>
      </p:sp>
      <p:grpSp>
        <p:nvGrpSpPr>
          <p:cNvPr id="6" name="Group 5"/>
          <p:cNvGrpSpPr/>
          <p:nvPr/>
        </p:nvGrpSpPr>
        <p:grpSpPr>
          <a:xfrm>
            <a:off x="6606349" y="4491263"/>
            <a:ext cx="573893" cy="263980"/>
            <a:chOff x="6606349" y="4491263"/>
            <a:chExt cx="573893" cy="263980"/>
          </a:xfrm>
        </p:grpSpPr>
        <p:sp>
          <p:nvSpPr>
            <p:cNvPr id="30" name="Right Arrow 29"/>
            <p:cNvSpPr/>
            <p:nvPr/>
          </p:nvSpPr>
          <p:spPr>
            <a:xfrm flipH="1">
              <a:off x="6606349" y="4491263"/>
              <a:ext cx="480251" cy="259443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6781800" y="4495800"/>
              <a:ext cx="398442" cy="259443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765176" y="4495800"/>
            <a:ext cx="2359024" cy="1565728"/>
            <a:chOff x="765176" y="4495800"/>
            <a:chExt cx="2359024" cy="1565728"/>
          </a:xfrm>
        </p:grpSpPr>
        <p:sp>
          <p:nvSpPr>
            <p:cNvPr id="22" name="Right Arrow 21"/>
            <p:cNvSpPr/>
            <p:nvPr/>
          </p:nvSpPr>
          <p:spPr>
            <a:xfrm rot="16200000" flipH="1">
              <a:off x="2331358" y="4934857"/>
              <a:ext cx="377371" cy="16328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 rot="5400000">
              <a:off x="1702706" y="5791200"/>
              <a:ext cx="377371" cy="16328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307771" y="4495800"/>
              <a:ext cx="816429" cy="47171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 Black" panose="020B0A04020102020204" pitchFamily="34" charset="0"/>
                </a:rPr>
                <a:t>Data</a:t>
              </a:r>
              <a:endParaRPr lang="en-US" sz="1200" b="1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66800" y="5212443"/>
              <a:ext cx="1649185" cy="47171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 Black" panose="020B0A04020102020204" pitchFamily="34" charset="0"/>
                </a:rPr>
                <a:t>Processor</a:t>
              </a:r>
              <a:endParaRPr lang="en-US" sz="1200" b="1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16" name="Right Arrow 15"/>
            <p:cNvSpPr/>
            <p:nvPr/>
          </p:nvSpPr>
          <p:spPr>
            <a:xfrm rot="16200000" flipH="1">
              <a:off x="1211717" y="4934856"/>
              <a:ext cx="377371" cy="163286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65176" y="4495800"/>
              <a:ext cx="1270454" cy="47171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 smtClean="0">
                  <a:solidFill>
                    <a:schemeClr val="tx1"/>
                  </a:solidFill>
                  <a:latin typeface="Arial Black" panose="020B0A04020102020204" pitchFamily="34" charset="0"/>
                </a:rPr>
                <a:t>Instructions</a:t>
              </a:r>
              <a:endParaRPr lang="en-US" sz="1200" b="1" dirty="0">
                <a:solidFill>
                  <a:schemeClr val="tx1"/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1295400" y="6100763"/>
            <a:ext cx="1143000" cy="266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1400" dirty="0" smtClean="0">
                <a:solidFill>
                  <a:srgbClr val="FFFF00"/>
                </a:solidFill>
              </a:rPr>
              <a:t>Results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65175" y="6362701"/>
            <a:ext cx="2282825" cy="3143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 smtClean="0"/>
              <a:t>Historic Architecture</a:t>
            </a:r>
            <a:endParaRPr lang="en-US" sz="1200" dirty="0"/>
          </a:p>
        </p:txBody>
      </p:sp>
      <p:sp>
        <p:nvSpPr>
          <p:cNvPr id="27" name="Rectangle 26"/>
          <p:cNvSpPr/>
          <p:nvPr/>
        </p:nvSpPr>
        <p:spPr>
          <a:xfrm>
            <a:off x="5334000" y="4372881"/>
            <a:ext cx="1270454" cy="1861231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Main Memory</a:t>
            </a:r>
            <a:endParaRPr lang="en-US" sz="12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162800" y="4372881"/>
            <a:ext cx="1270454" cy="471714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Central</a:t>
            </a:r>
          </a:p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Processor</a:t>
            </a:r>
            <a:endParaRPr lang="en-US" sz="12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162800" y="5754915"/>
            <a:ext cx="1270454" cy="471714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>
                <a:solidFill>
                  <a:schemeClr val="tx1"/>
                </a:solidFill>
                <a:latin typeface="Arial Black" panose="020B0A04020102020204" pitchFamily="34" charset="0"/>
              </a:rPr>
              <a:t>Input/Output</a:t>
            </a:r>
            <a:endParaRPr lang="en-US" sz="1200" b="1" dirty="0" smtClean="0">
              <a:solidFill>
                <a:schemeClr val="tx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Arial Black" panose="020B0A04020102020204" pitchFamily="34" charset="0"/>
              </a:rPr>
              <a:t>(I/O)</a:t>
            </a:r>
            <a:endParaRPr lang="en-US" sz="12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 rot="5400000">
            <a:off x="7351976" y="5146003"/>
            <a:ext cx="892100" cy="326479"/>
            <a:chOff x="6596824" y="4495800"/>
            <a:chExt cx="583418" cy="264431"/>
          </a:xfrm>
        </p:grpSpPr>
        <p:sp>
          <p:nvSpPr>
            <p:cNvPr id="32" name="Right Arrow 31"/>
            <p:cNvSpPr/>
            <p:nvPr/>
          </p:nvSpPr>
          <p:spPr>
            <a:xfrm flipH="1">
              <a:off x="6596824" y="4500788"/>
              <a:ext cx="480251" cy="259443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33" name="Right Arrow 32"/>
            <p:cNvSpPr/>
            <p:nvPr/>
          </p:nvSpPr>
          <p:spPr>
            <a:xfrm>
              <a:off x="6781800" y="4495800"/>
              <a:ext cx="398442" cy="259443"/>
            </a:xfrm>
            <a:prstGeom prst="rightArrow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417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Formal End of Lesson </a:t>
            </a:r>
            <a:r>
              <a:rPr lang="en-US" sz="3200" dirty="0" smtClean="0"/>
              <a:t>2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5105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HOMEWORK!</a:t>
            </a:r>
          </a:p>
          <a:p>
            <a:r>
              <a:rPr lang="en-US" sz="2800" b="1" dirty="0" smtClean="0">
                <a:solidFill>
                  <a:srgbClr val="FFFF00"/>
                </a:solidFill>
              </a:rPr>
              <a:t>Getting Started With Arduino – Chapter 3</a:t>
            </a:r>
          </a:p>
          <a:p>
            <a:r>
              <a:rPr lang="en-US" sz="2800" b="1" dirty="0" smtClean="0">
                <a:solidFill>
                  <a:srgbClr val="FFFF00"/>
                </a:solidFill>
              </a:rPr>
              <a:t>Arduino Cookbook – Chapter 1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 next week’s exciting episode</a:t>
            </a:r>
          </a:p>
          <a:p>
            <a:r>
              <a:rPr lang="en-US" sz="2400" dirty="0" smtClean="0"/>
              <a:t>Statements, values, and variables in C++</a:t>
            </a:r>
            <a:endParaRPr lang="en-US" sz="2400" dirty="0" smtClean="0"/>
          </a:p>
          <a:p>
            <a:r>
              <a:rPr lang="en-US" sz="2400" dirty="0" smtClean="0"/>
              <a:t>The serial port monitor</a:t>
            </a:r>
            <a:endParaRPr lang="en-US" sz="2400" dirty="0" smtClean="0"/>
          </a:p>
          <a:p>
            <a:r>
              <a:rPr lang="en-US" sz="2400" dirty="0" smtClean="0"/>
              <a:t>Computer data representation, Part 1</a:t>
            </a:r>
            <a:endParaRPr lang="en-US" sz="24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17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038"/>
            <a:ext cx="8229600" cy="563562"/>
          </a:xfrm>
        </p:spPr>
        <p:txBody>
          <a:bodyPr/>
          <a:lstStyle/>
          <a:p>
            <a:r>
              <a:rPr lang="en-US" sz="2800" dirty="0" smtClean="0"/>
              <a:t>Lesson Plan Overview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609600"/>
            <a:ext cx="4267200" cy="6096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750" b="1" dirty="0"/>
              <a:t>Lesson 1 – Intro and Setup </a:t>
            </a:r>
            <a:br>
              <a:rPr lang="en-US" sz="750" b="1" dirty="0"/>
            </a:br>
            <a:r>
              <a:rPr lang="en-US" sz="750" b="1" dirty="0"/>
              <a:t>[may require 2 classes]</a:t>
            </a:r>
            <a:endParaRPr lang="en-US" sz="750" dirty="0"/>
          </a:p>
          <a:p>
            <a:pPr lvl="0"/>
            <a:r>
              <a:rPr lang="en-US" sz="750" dirty="0"/>
              <a:t>Introduction to class format</a:t>
            </a:r>
          </a:p>
          <a:p>
            <a:pPr lvl="0"/>
            <a:r>
              <a:rPr lang="en-US" sz="750" dirty="0"/>
              <a:t>Overview of lesson plan</a:t>
            </a:r>
          </a:p>
          <a:p>
            <a:pPr lvl="0"/>
            <a:r>
              <a:rPr lang="en-US" sz="750" dirty="0"/>
              <a:t>Presentation format (monitor, camera, screen, whiteboard)</a:t>
            </a:r>
          </a:p>
          <a:p>
            <a:pPr lvl="0"/>
            <a:r>
              <a:rPr lang="en-US" sz="750" dirty="0" smtClean="0"/>
              <a:t>Review of microcontrollers and  types of boards</a:t>
            </a:r>
          </a:p>
          <a:p>
            <a:pPr lvl="0"/>
            <a:r>
              <a:rPr lang="en-US" sz="750" dirty="0"/>
              <a:t>SEICHE LED display architecture</a:t>
            </a:r>
          </a:p>
          <a:p>
            <a:pPr lvl="1"/>
            <a:r>
              <a:rPr lang="en-US" sz="750" dirty="0"/>
              <a:t>ESP8266 pinout</a:t>
            </a:r>
          </a:p>
          <a:p>
            <a:pPr lvl="1"/>
            <a:r>
              <a:rPr lang="en-US" sz="750" dirty="0"/>
              <a:t>High level </a:t>
            </a:r>
            <a:r>
              <a:rPr lang="en-US" sz="750" dirty="0" smtClean="0"/>
              <a:t>architecture</a:t>
            </a:r>
            <a:endParaRPr lang="en-US" sz="750" dirty="0"/>
          </a:p>
          <a:p>
            <a:pPr marL="0" indent="0">
              <a:buNone/>
            </a:pPr>
            <a:r>
              <a:rPr lang="en-US" sz="750" b="1" dirty="0"/>
              <a:t>Lesson 2 – Laptop operation review – Windows and Linux</a:t>
            </a:r>
            <a:endParaRPr lang="en-US" sz="750" dirty="0"/>
          </a:p>
          <a:p>
            <a:r>
              <a:rPr lang="en-US" sz="750" dirty="0"/>
              <a:t>Inventory of USB drives</a:t>
            </a:r>
          </a:p>
          <a:p>
            <a:pPr lvl="0"/>
            <a:r>
              <a:rPr lang="en-US" sz="750" dirty="0"/>
              <a:t>Installation of Arduino IDE software</a:t>
            </a:r>
          </a:p>
          <a:p>
            <a:pPr lvl="0"/>
            <a:r>
              <a:rPr lang="en-US" sz="750" dirty="0"/>
              <a:t>Installation of CH340/ESP8266 serial port drivers (Windows only)</a:t>
            </a:r>
          </a:p>
          <a:p>
            <a:pPr lvl="0"/>
            <a:r>
              <a:rPr lang="en-US" sz="750" dirty="0" smtClean="0"/>
              <a:t>Control </a:t>
            </a:r>
            <a:r>
              <a:rPr lang="en-US" sz="750" dirty="0"/>
              <a:t>panel/settings location</a:t>
            </a:r>
          </a:p>
          <a:p>
            <a:pPr lvl="0"/>
            <a:r>
              <a:rPr lang="en-US" sz="750" dirty="0"/>
              <a:t>Home directories and folder hierarchy</a:t>
            </a:r>
          </a:p>
          <a:p>
            <a:pPr lvl="0"/>
            <a:r>
              <a:rPr lang="en-US" sz="750" dirty="0"/>
              <a:t>Arduino file locations</a:t>
            </a:r>
          </a:p>
          <a:p>
            <a:pPr lvl="0"/>
            <a:r>
              <a:rPr lang="en-US" sz="750" dirty="0"/>
              <a:t>Search functions</a:t>
            </a:r>
          </a:p>
          <a:p>
            <a:pPr lvl="0"/>
            <a:r>
              <a:rPr lang="en-US" sz="750" dirty="0"/>
              <a:t>(Windows) Device Manager</a:t>
            </a:r>
          </a:p>
          <a:p>
            <a:pPr lvl="0"/>
            <a:r>
              <a:rPr lang="en-US" sz="750" dirty="0"/>
              <a:t>(Linux) </a:t>
            </a:r>
            <a:r>
              <a:rPr lang="en-US" sz="750" dirty="0" err="1"/>
              <a:t>Konsole</a:t>
            </a:r>
            <a:endParaRPr lang="en-US" sz="750" dirty="0"/>
          </a:p>
          <a:p>
            <a:pPr lvl="0"/>
            <a:r>
              <a:rPr lang="en-US" sz="750" dirty="0"/>
              <a:t>Copying flash drive contents [critical]</a:t>
            </a:r>
          </a:p>
          <a:p>
            <a:pPr lvl="0"/>
            <a:r>
              <a:rPr lang="en-US" sz="750" dirty="0"/>
              <a:t>Open questions and issues</a:t>
            </a:r>
          </a:p>
          <a:p>
            <a:pPr marL="0" indent="0">
              <a:buNone/>
            </a:pPr>
            <a:r>
              <a:rPr lang="en-US" sz="750" b="1" dirty="0"/>
              <a:t>Lesson 3 – IDE essentials</a:t>
            </a:r>
            <a:endParaRPr lang="en-US" sz="750" dirty="0"/>
          </a:p>
          <a:p>
            <a:pPr lvl="0"/>
            <a:r>
              <a:rPr lang="en-US" sz="750" dirty="0"/>
              <a:t>Starting the Arduino IDE</a:t>
            </a:r>
          </a:p>
          <a:p>
            <a:pPr lvl="0"/>
            <a:r>
              <a:rPr lang="en-US" sz="750" dirty="0"/>
              <a:t>Basic Arduino sketch (program) structure</a:t>
            </a:r>
          </a:p>
          <a:p>
            <a:pPr lvl="0"/>
            <a:r>
              <a:rPr lang="en-US" sz="750" dirty="0"/>
              <a:t>Loading example sketches</a:t>
            </a:r>
          </a:p>
          <a:p>
            <a:pPr lvl="0"/>
            <a:r>
              <a:rPr lang="en-US" sz="750" dirty="0"/>
              <a:t>Loading and configuring new boards</a:t>
            </a:r>
          </a:p>
          <a:p>
            <a:pPr lvl="0"/>
            <a:r>
              <a:rPr lang="en-US" sz="750" dirty="0"/>
              <a:t>Connecting boards</a:t>
            </a:r>
          </a:p>
          <a:p>
            <a:pPr lvl="0"/>
            <a:r>
              <a:rPr lang="en-US" sz="750" dirty="0"/>
              <a:t>Identifying the microcontroller serial port</a:t>
            </a:r>
          </a:p>
          <a:p>
            <a:pPr lvl="1"/>
            <a:r>
              <a:rPr lang="en-US" sz="750" dirty="0"/>
              <a:t>Linux</a:t>
            </a:r>
          </a:p>
          <a:p>
            <a:pPr lvl="1"/>
            <a:r>
              <a:rPr lang="en-US" sz="750" dirty="0"/>
              <a:t>Windows</a:t>
            </a:r>
          </a:p>
          <a:p>
            <a:pPr lvl="0"/>
            <a:r>
              <a:rPr lang="en-US" sz="750" dirty="0"/>
              <a:t>Libraries</a:t>
            </a:r>
          </a:p>
          <a:p>
            <a:pPr lvl="0"/>
            <a:r>
              <a:rPr lang="en-US" sz="750" dirty="0"/>
              <a:t>Uploading a sketch</a:t>
            </a:r>
          </a:p>
          <a:p>
            <a:pPr lvl="0"/>
            <a:r>
              <a:rPr lang="en-US" sz="750" dirty="0"/>
              <a:t>The serial port monitor</a:t>
            </a:r>
          </a:p>
          <a:p>
            <a:pPr lvl="0"/>
            <a:r>
              <a:rPr lang="en-US" sz="750" dirty="0"/>
              <a:t>Printing to the serial port monitor</a:t>
            </a:r>
          </a:p>
          <a:p>
            <a:pPr lvl="0"/>
            <a:r>
              <a:rPr lang="en-US" sz="750" dirty="0"/>
              <a:t>A note on brace formatting</a:t>
            </a:r>
          </a:p>
          <a:p>
            <a:pPr marL="0" indent="0">
              <a:buNone/>
            </a:pPr>
            <a:r>
              <a:rPr lang="en-US" sz="750" b="1" dirty="0" smtClean="0"/>
              <a:t>Lesson </a:t>
            </a:r>
            <a:r>
              <a:rPr lang="en-US" sz="750" b="1" dirty="0"/>
              <a:t>4/5 – The Binary Number System (may take 2-3 lessons)</a:t>
            </a:r>
            <a:endParaRPr lang="en-US" sz="750" dirty="0"/>
          </a:p>
          <a:p>
            <a:pPr lvl="0"/>
            <a:r>
              <a:rPr lang="en-US" sz="750" dirty="0"/>
              <a:t>Numerals vs numbers</a:t>
            </a:r>
          </a:p>
          <a:p>
            <a:pPr lvl="0"/>
            <a:r>
              <a:rPr lang="en-US" sz="750" dirty="0"/>
              <a:t>Review: the base 10 system and digit place values</a:t>
            </a:r>
          </a:p>
          <a:p>
            <a:pPr lvl="0"/>
            <a:r>
              <a:rPr lang="en-US" sz="750" dirty="0"/>
              <a:t>New: the base 2 system and digit place values</a:t>
            </a:r>
          </a:p>
          <a:p>
            <a:pPr lvl="0"/>
            <a:r>
              <a:rPr lang="en-US" sz="750" dirty="0"/>
              <a:t>Counting to 1000</a:t>
            </a:r>
          </a:p>
          <a:p>
            <a:pPr lvl="0"/>
            <a:r>
              <a:rPr lang="en-US" sz="750" dirty="0"/>
              <a:t>Bits and bytes and </a:t>
            </a:r>
            <a:r>
              <a:rPr lang="en-US" sz="750" dirty="0" err="1"/>
              <a:t>nybbles</a:t>
            </a:r>
            <a:endParaRPr lang="en-US" sz="750" dirty="0"/>
          </a:p>
          <a:p>
            <a:pPr lvl="0"/>
            <a:r>
              <a:rPr lang="en-US" sz="750" dirty="0"/>
              <a:t>Binary addition and subtraction</a:t>
            </a:r>
          </a:p>
          <a:p>
            <a:pPr lvl="0"/>
            <a:r>
              <a:rPr lang="en-US" sz="750" dirty="0"/>
              <a:t>Formatting printed output</a:t>
            </a:r>
          </a:p>
          <a:p>
            <a:pPr lvl="0"/>
            <a:r>
              <a:rPr lang="en-US" sz="750" dirty="0"/>
              <a:t>Shifting and exponents</a:t>
            </a:r>
          </a:p>
          <a:p>
            <a:pPr marL="0" indent="0">
              <a:buNone/>
            </a:pPr>
            <a:endParaRPr lang="en-US" sz="750" b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0"/>
            <a:ext cx="4038600" cy="5867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900" b="1" dirty="0"/>
              <a:t>Lesson 6/7 – Integers and Arithmetic Operators (may take 2 lessons)</a:t>
            </a:r>
          </a:p>
          <a:p>
            <a:r>
              <a:rPr lang="en-US" sz="900" b="1" dirty="0" smtClean="0"/>
              <a:t>The </a:t>
            </a:r>
            <a:r>
              <a:rPr lang="en-US" sz="900" b="1" dirty="0"/>
              <a:t>integer data type</a:t>
            </a:r>
          </a:p>
          <a:p>
            <a:r>
              <a:rPr lang="en-US" sz="900" b="1" dirty="0" smtClean="0"/>
              <a:t>Variables </a:t>
            </a:r>
            <a:r>
              <a:rPr lang="en-US" sz="900" b="1" dirty="0"/>
              <a:t>and the assignment operator</a:t>
            </a:r>
          </a:p>
          <a:p>
            <a:r>
              <a:rPr lang="en-US" sz="900" b="1" dirty="0" err="1" smtClean="0"/>
              <a:t>Autoincrement</a:t>
            </a:r>
            <a:r>
              <a:rPr lang="en-US" sz="900" b="1" dirty="0" smtClean="0"/>
              <a:t> </a:t>
            </a:r>
            <a:r>
              <a:rPr lang="en-US" sz="900" b="1" dirty="0"/>
              <a:t>and </a:t>
            </a:r>
            <a:r>
              <a:rPr lang="en-US" sz="900" b="1" dirty="0" err="1" smtClean="0"/>
              <a:t>autodecrement</a:t>
            </a:r>
            <a:endParaRPr lang="en-US" sz="900" b="1" dirty="0" smtClean="0"/>
          </a:p>
          <a:p>
            <a:r>
              <a:rPr lang="en-US" sz="900" b="1" dirty="0" smtClean="0"/>
              <a:t>Arithmetic </a:t>
            </a:r>
            <a:r>
              <a:rPr lang="en-US" sz="900" b="1" dirty="0"/>
              <a:t>Operators</a:t>
            </a:r>
          </a:p>
          <a:p>
            <a:r>
              <a:rPr lang="en-US" sz="900" b="1" dirty="0" smtClean="0"/>
              <a:t>Assigning </a:t>
            </a:r>
            <a:r>
              <a:rPr lang="en-US" sz="900" b="1" dirty="0"/>
              <a:t>arithmetic results to a variable</a:t>
            </a:r>
          </a:p>
          <a:p>
            <a:r>
              <a:rPr lang="en-US" sz="900" b="1" dirty="0" smtClean="0"/>
              <a:t>Bytes </a:t>
            </a:r>
            <a:r>
              <a:rPr lang="en-US" sz="900" b="1" dirty="0"/>
              <a:t>as data types</a:t>
            </a:r>
          </a:p>
          <a:p>
            <a:pPr marL="0" indent="0">
              <a:buNone/>
            </a:pPr>
            <a:r>
              <a:rPr lang="en-US" sz="900" b="1" dirty="0"/>
              <a:t>Lesson 8 – Communicating with Sensors</a:t>
            </a:r>
          </a:p>
          <a:p>
            <a:r>
              <a:rPr lang="en-US" sz="900" b="1" dirty="0" smtClean="0"/>
              <a:t>Reading </a:t>
            </a:r>
            <a:r>
              <a:rPr lang="en-US" sz="900" b="1" dirty="0"/>
              <a:t>a potentiometer</a:t>
            </a:r>
          </a:p>
          <a:p>
            <a:r>
              <a:rPr lang="en-US" sz="900" b="1" dirty="0" smtClean="0"/>
              <a:t>Reading </a:t>
            </a:r>
            <a:r>
              <a:rPr lang="en-US" sz="900" b="1" dirty="0"/>
              <a:t>a button</a:t>
            </a:r>
          </a:p>
          <a:p>
            <a:r>
              <a:rPr lang="en-US" sz="900" b="1" dirty="0" smtClean="0"/>
              <a:t>Initializing </a:t>
            </a:r>
            <a:r>
              <a:rPr lang="en-US" sz="900" b="1" dirty="0"/>
              <a:t>I2C sensors</a:t>
            </a:r>
          </a:p>
          <a:p>
            <a:r>
              <a:rPr lang="en-US" sz="900" b="1" dirty="0" smtClean="0"/>
              <a:t>Reading </a:t>
            </a:r>
            <a:r>
              <a:rPr lang="en-US" sz="900" b="1" dirty="0"/>
              <a:t>I2C </a:t>
            </a:r>
            <a:r>
              <a:rPr lang="en-US" sz="900" b="1" dirty="0" smtClean="0"/>
              <a:t>sensors</a:t>
            </a:r>
          </a:p>
          <a:p>
            <a:pPr marL="0" indent="0">
              <a:buNone/>
            </a:pPr>
            <a:r>
              <a:rPr lang="en-US" sz="900" b="1" dirty="0"/>
              <a:t>Lesson 9 – Characters and Arrays</a:t>
            </a:r>
            <a:endParaRPr lang="en-US" sz="900" dirty="0"/>
          </a:p>
          <a:p>
            <a:pPr lvl="0"/>
            <a:r>
              <a:rPr lang="en-US" sz="900" dirty="0"/>
              <a:t>The hexadecimal number system</a:t>
            </a:r>
          </a:p>
          <a:p>
            <a:pPr lvl="0"/>
            <a:r>
              <a:rPr lang="en-US" sz="900" dirty="0"/>
              <a:t>Representing characters as numbers</a:t>
            </a:r>
          </a:p>
          <a:p>
            <a:pPr lvl="0"/>
            <a:r>
              <a:rPr lang="en-US" sz="900" dirty="0"/>
              <a:t>The ASCII character code</a:t>
            </a:r>
          </a:p>
          <a:p>
            <a:pPr lvl="0"/>
            <a:r>
              <a:rPr lang="en-US" sz="900" dirty="0"/>
              <a:t>The char data type</a:t>
            </a:r>
          </a:p>
          <a:p>
            <a:pPr lvl="0"/>
            <a:r>
              <a:rPr lang="en-US" sz="900" dirty="0"/>
              <a:t>Strings and character arrays</a:t>
            </a:r>
          </a:p>
          <a:p>
            <a:pPr marL="0" indent="0">
              <a:buNone/>
            </a:pPr>
            <a:r>
              <a:rPr lang="en-US" sz="900" b="1" dirty="0"/>
              <a:t>Lesson 10 – Comparison Operators</a:t>
            </a:r>
            <a:endParaRPr lang="en-US" sz="900" dirty="0"/>
          </a:p>
          <a:p>
            <a:pPr lvl="0"/>
            <a:r>
              <a:rPr lang="en-US" sz="900" dirty="0"/>
              <a:t>==, =&gt;, &lt;=</a:t>
            </a:r>
          </a:p>
          <a:p>
            <a:pPr lvl="0"/>
            <a:r>
              <a:rPr lang="en-US" sz="900" dirty="0" err="1"/>
              <a:t>strcmp</a:t>
            </a:r>
            <a:endParaRPr lang="en-US" sz="900" dirty="0"/>
          </a:p>
          <a:p>
            <a:pPr lvl="0"/>
            <a:r>
              <a:rPr lang="en-US" sz="900" dirty="0"/>
              <a:t>Binary comparisons</a:t>
            </a:r>
          </a:p>
          <a:p>
            <a:pPr lvl="0"/>
            <a:r>
              <a:rPr lang="en-US" sz="900" dirty="0"/>
              <a:t>Uploading a sketch to the microcontroller</a:t>
            </a:r>
          </a:p>
          <a:p>
            <a:pPr marL="0" indent="0">
              <a:buNone/>
            </a:pPr>
            <a:r>
              <a:rPr lang="en-US" sz="900" b="1" dirty="0"/>
              <a:t>Lesson 11 – Control Structures</a:t>
            </a:r>
            <a:endParaRPr lang="en-US" sz="900" dirty="0"/>
          </a:p>
          <a:p>
            <a:pPr lvl="0"/>
            <a:r>
              <a:rPr lang="en-US" sz="900" dirty="0"/>
              <a:t>if-then-else</a:t>
            </a:r>
          </a:p>
          <a:p>
            <a:pPr lvl="0"/>
            <a:r>
              <a:rPr lang="en-US" sz="900" dirty="0"/>
              <a:t>while</a:t>
            </a:r>
          </a:p>
          <a:p>
            <a:pPr lvl="0"/>
            <a:r>
              <a:rPr lang="en-US" sz="900" dirty="0"/>
              <a:t>for-next</a:t>
            </a:r>
          </a:p>
          <a:p>
            <a:pPr marL="0" indent="0">
              <a:buNone/>
            </a:pPr>
            <a:r>
              <a:rPr lang="en-US" sz="900" b="1" dirty="0"/>
              <a:t>Lesson </a:t>
            </a:r>
            <a:r>
              <a:rPr lang="en-US" sz="900" b="1" dirty="0" smtClean="0"/>
              <a:t>12 </a:t>
            </a:r>
            <a:r>
              <a:rPr lang="en-US" sz="900" b="1" dirty="0"/>
              <a:t>– Programming the LED matrix</a:t>
            </a:r>
            <a:endParaRPr lang="en-US" sz="900" dirty="0"/>
          </a:p>
          <a:p>
            <a:pPr lvl="0"/>
            <a:r>
              <a:rPr lang="en-US" sz="900" dirty="0"/>
              <a:t>Initializing the SPI interface</a:t>
            </a:r>
          </a:p>
          <a:p>
            <a:pPr lvl="0"/>
            <a:r>
              <a:rPr lang="en-US" sz="900" dirty="0"/>
              <a:t>Controlling display brightness</a:t>
            </a:r>
          </a:p>
          <a:p>
            <a:pPr lvl="0"/>
            <a:r>
              <a:rPr lang="en-US" sz="900" dirty="0"/>
              <a:t>Lighting and clearing a single pixel</a:t>
            </a:r>
          </a:p>
          <a:p>
            <a:pPr lvl="0"/>
            <a:r>
              <a:rPr lang="en-US" sz="900" dirty="0"/>
              <a:t>Displaying text on the LED matrix</a:t>
            </a:r>
          </a:p>
          <a:p>
            <a:pPr lvl="0"/>
            <a:r>
              <a:rPr lang="en-US" sz="900" dirty="0"/>
              <a:t>Default fonts</a:t>
            </a:r>
          </a:p>
          <a:p>
            <a:pPr lvl="0"/>
            <a:r>
              <a:rPr lang="en-US" sz="900" dirty="0"/>
              <a:t>Nested for-next loops</a:t>
            </a:r>
          </a:p>
          <a:p>
            <a:pPr marL="0" indent="0">
              <a:buNone/>
            </a:pPr>
            <a:endParaRPr lang="en-US" sz="900" b="1" dirty="0"/>
          </a:p>
        </p:txBody>
      </p:sp>
    </p:spTree>
    <p:extLst>
      <p:ext uri="{BB962C8B-B14F-4D97-AF65-F5344CB8AC3E}">
        <p14:creationId xmlns:p14="http://schemas.microsoft.com/office/powerpoint/2010/main" val="3835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727" y="695326"/>
            <a:ext cx="6412673" cy="3428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26"/>
            <a:ext cx="8229600" cy="487362"/>
          </a:xfrm>
        </p:spPr>
        <p:txBody>
          <a:bodyPr/>
          <a:lstStyle/>
          <a:p>
            <a:r>
              <a:rPr lang="en-US" sz="3200" dirty="0" smtClean="0"/>
              <a:t>LESSON </a:t>
            </a:r>
            <a:r>
              <a:rPr lang="en-US" sz="3200" dirty="0" smtClean="0"/>
              <a:t>REFERENCE</a:t>
            </a:r>
            <a:endParaRPr lang="en-US" sz="32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727" y="3340509"/>
            <a:ext cx="6400800" cy="3060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030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Lesson 2 </a:t>
            </a:r>
            <a:r>
              <a:rPr lang="en-US" sz="3200" dirty="0" smtClean="0"/>
              <a:t>– </a:t>
            </a:r>
            <a:r>
              <a:rPr lang="en-US" sz="3200" dirty="0" smtClean="0"/>
              <a:t>Desktops and IDE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Part A</a:t>
            </a:r>
          </a:p>
          <a:p>
            <a:r>
              <a:rPr lang="en-US" dirty="0" smtClean="0"/>
              <a:t>Inventory of USB Drives</a:t>
            </a:r>
            <a:endParaRPr lang="en-US" dirty="0" smtClean="0"/>
          </a:p>
          <a:p>
            <a:r>
              <a:rPr lang="en-US" dirty="0" smtClean="0"/>
              <a:t>Control panel/settings locations</a:t>
            </a:r>
            <a:endParaRPr lang="en-US" dirty="0" smtClean="0"/>
          </a:p>
          <a:p>
            <a:r>
              <a:rPr lang="en-US" dirty="0" smtClean="0"/>
              <a:t>File manager/Explorer</a:t>
            </a:r>
            <a:endParaRPr lang="en-US" dirty="0" smtClean="0"/>
          </a:p>
          <a:p>
            <a:r>
              <a:rPr lang="en-US" dirty="0" smtClean="0"/>
              <a:t>Copying USB Drive Contents</a:t>
            </a: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Part B</a:t>
            </a:r>
          </a:p>
          <a:p>
            <a:r>
              <a:rPr lang="en-US" dirty="0" smtClean="0"/>
              <a:t>Starting the Arduino IDE</a:t>
            </a:r>
            <a:endParaRPr lang="en-US" dirty="0" smtClean="0"/>
          </a:p>
          <a:p>
            <a:r>
              <a:rPr lang="en-US" dirty="0" smtClean="0"/>
              <a:t>Adding a new type of board</a:t>
            </a:r>
          </a:p>
          <a:p>
            <a:r>
              <a:rPr lang="en-US" dirty="0" smtClean="0"/>
              <a:t>Finding and using example sketches</a:t>
            </a:r>
          </a:p>
          <a:p>
            <a:r>
              <a:rPr lang="en-US" dirty="0" smtClean="0"/>
              <a:t>Port selection and usage review</a:t>
            </a:r>
          </a:p>
          <a:p>
            <a:r>
              <a:rPr lang="en-US" dirty="0" smtClean="0"/>
              <a:t>Uploading a sketch to the ESP8266</a:t>
            </a:r>
          </a:p>
          <a:p>
            <a:pPr marL="0" indent="0">
              <a:buNone/>
            </a:pPr>
            <a:r>
              <a:rPr lang="en-US" b="1" dirty="0" smtClean="0"/>
              <a:t>Part C [Time Permitting]</a:t>
            </a:r>
          </a:p>
          <a:p>
            <a:r>
              <a:rPr lang="en-US" dirty="0" smtClean="0"/>
              <a:t>Introduction to computer data representation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34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038"/>
            <a:ext cx="8229600" cy="563562"/>
          </a:xfrm>
        </p:spPr>
        <p:txBody>
          <a:bodyPr/>
          <a:lstStyle/>
          <a:p>
            <a:r>
              <a:rPr lang="en-US" sz="2800" dirty="0" smtClean="0"/>
              <a:t>USB Flash Drive Inventory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799981"/>
            <a:ext cx="3962400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b="1" dirty="0" smtClean="0"/>
              <a:t>DOCUMENTATION – Arduino Reference</a:t>
            </a:r>
          </a:p>
          <a:p>
            <a:r>
              <a:rPr lang="en-US" sz="1100" b="1" dirty="0"/>
              <a:t>Programming with Arduino.pdf</a:t>
            </a:r>
          </a:p>
          <a:p>
            <a:r>
              <a:rPr lang="en-US" sz="1100" b="1" dirty="0">
                <a:solidFill>
                  <a:srgbClr val="FFFF00"/>
                </a:solidFill>
              </a:rPr>
              <a:t>Arduino Cookbook-2ndEdition.pdf</a:t>
            </a:r>
          </a:p>
          <a:p>
            <a:r>
              <a:rPr lang="en-US" sz="1100" b="1" dirty="0"/>
              <a:t>Arduino-For-Beginners-REV2.pdf</a:t>
            </a:r>
          </a:p>
          <a:p>
            <a:r>
              <a:rPr lang="en-US" sz="1100" b="1" dirty="0"/>
              <a:t>IntroArduinoBook-AlanSmith.pdf</a:t>
            </a:r>
          </a:p>
          <a:p>
            <a:r>
              <a:rPr lang="en-US" sz="1100" b="1" dirty="0"/>
              <a:t>IntroductionToArduino-Book-AlanGSmith.pdf</a:t>
            </a:r>
          </a:p>
          <a:p>
            <a:r>
              <a:rPr lang="en-US" sz="1100" b="1" dirty="0">
                <a:solidFill>
                  <a:srgbClr val="FFFF00"/>
                </a:solidFill>
              </a:rPr>
              <a:t>Make_Getting_Started_with_Arduino_3E.pdf</a:t>
            </a:r>
            <a:endParaRPr lang="en-US" sz="1100" b="1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1100" b="1" dirty="0" smtClean="0"/>
          </a:p>
          <a:p>
            <a:pPr marL="0" indent="0">
              <a:buNone/>
            </a:pPr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DOCUMENTATION – Electronics Reference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the-original-guide-to-boards-2021.pdf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Basic Electronics-Semiconductors.pdf</a:t>
            </a:r>
          </a:p>
          <a:p>
            <a:r>
              <a:rPr lang="en-US" sz="1100" b="1" dirty="0" err="1" smtClean="0">
                <a:solidFill>
                  <a:schemeClr val="bg1">
                    <a:lumMod val="65000"/>
                  </a:schemeClr>
                </a:solidFill>
              </a:rPr>
              <a:t>Grobs</a:t>
            </a:r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00" b="1" dirty="0">
                <a:solidFill>
                  <a:schemeClr val="bg1">
                    <a:lumMod val="65000"/>
                  </a:schemeClr>
                </a:solidFill>
              </a:rPr>
              <a:t>Basic Electronics </a:t>
            </a:r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2010.pdf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Instructables-Basic-Electronics.pdf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Intro </a:t>
            </a:r>
            <a:r>
              <a:rPr lang="en-US" sz="1100" b="1" dirty="0">
                <a:solidFill>
                  <a:schemeClr val="bg1">
                    <a:lumMod val="65000"/>
                  </a:schemeClr>
                </a:solidFill>
              </a:rPr>
              <a:t>to </a:t>
            </a:r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Electronics-Noisemantra.pdf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Make </a:t>
            </a:r>
            <a:r>
              <a:rPr lang="en-US" sz="1100" b="1" dirty="0">
                <a:solidFill>
                  <a:schemeClr val="bg1">
                    <a:lumMod val="65000"/>
                  </a:schemeClr>
                </a:solidFill>
              </a:rPr>
              <a:t>Electronics 2nd Edition by Charles </a:t>
            </a:r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Platt.pdf</a:t>
            </a:r>
          </a:p>
          <a:p>
            <a:r>
              <a:rPr lang="en-US" sz="1100" b="1" dirty="0" smtClean="0">
                <a:solidFill>
                  <a:schemeClr val="bg1">
                    <a:lumMod val="65000"/>
                  </a:schemeClr>
                </a:solidFill>
              </a:rPr>
              <a:t>SPIE-TT107-PracticalElectronicsforOpticalDesignandEngineering-Chapter1.pdf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91000" y="799981"/>
            <a:ext cx="4495800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100" b="1" dirty="0"/>
              <a:t>DOCUMENTATION – </a:t>
            </a:r>
            <a:r>
              <a:rPr lang="en-US" sz="1100" b="1" dirty="0" smtClean="0"/>
              <a:t>ESP8266</a:t>
            </a:r>
            <a:endParaRPr lang="en-US" sz="1100" b="1" dirty="0"/>
          </a:p>
          <a:p>
            <a:r>
              <a:rPr lang="en-US" sz="1100" b="1" dirty="0" smtClean="0"/>
              <a:t>ESP8266 pinout diagram</a:t>
            </a:r>
            <a:endParaRPr lang="en-US" sz="1100" b="1" dirty="0"/>
          </a:p>
          <a:p>
            <a:pPr marL="0" indent="0">
              <a:buNone/>
            </a:pPr>
            <a:endParaRPr lang="en-US" sz="1100" b="1" dirty="0" smtClean="0"/>
          </a:p>
          <a:p>
            <a:pPr marL="0" indent="0">
              <a:buNone/>
            </a:pPr>
            <a:r>
              <a:rPr lang="en-US" sz="1100" b="1" dirty="0" smtClean="0"/>
              <a:t>DOCUMENTATION </a:t>
            </a:r>
            <a:r>
              <a:rPr lang="en-US" sz="1100" b="1" dirty="0"/>
              <a:t>– </a:t>
            </a:r>
            <a:r>
              <a:rPr lang="en-US" sz="1100" b="1" dirty="0" smtClean="0"/>
              <a:t>Boards Guides</a:t>
            </a:r>
            <a:endParaRPr lang="en-US" sz="1100" b="1" dirty="0"/>
          </a:p>
          <a:p>
            <a:r>
              <a:rPr lang="en-US" sz="1100" b="1" dirty="0" smtClean="0"/>
              <a:t>Original Boards Guides from 2019-2022</a:t>
            </a:r>
            <a:endParaRPr lang="en-US" sz="1100" b="1" dirty="0"/>
          </a:p>
          <a:p>
            <a:pPr marL="0" indent="0">
              <a:buNone/>
            </a:pPr>
            <a:endParaRPr lang="en-US" sz="1100" b="1" dirty="0" smtClean="0"/>
          </a:p>
          <a:p>
            <a:pPr marL="0" indent="0">
              <a:buNone/>
            </a:pPr>
            <a:r>
              <a:rPr lang="en-US" sz="1100" b="1" dirty="0" smtClean="0"/>
              <a:t>Lessons</a:t>
            </a:r>
            <a:endParaRPr lang="en-US" sz="1100" b="1" dirty="0"/>
          </a:p>
          <a:p>
            <a:r>
              <a:rPr lang="en-US" sz="1100" b="1" dirty="0" smtClean="0"/>
              <a:t>SEICHE-BasicArduinoProgramming-Lesson1</a:t>
            </a:r>
          </a:p>
          <a:p>
            <a:pPr lvl="1"/>
            <a:r>
              <a:rPr lang="en-US" sz="700" b="1" dirty="0" smtClean="0"/>
              <a:t>SEICHE-BasicArduinoProgramming-Lesson1-V1.pdf  </a:t>
            </a:r>
            <a:r>
              <a:rPr lang="en-US" sz="700" b="1" dirty="0" smtClean="0">
                <a:solidFill>
                  <a:srgbClr val="FFFF00"/>
                </a:solidFill>
              </a:rPr>
              <a:t>[PDF document]</a:t>
            </a:r>
          </a:p>
          <a:p>
            <a:pPr lvl="1"/>
            <a:r>
              <a:rPr lang="en-US" sz="700" b="1" dirty="0" smtClean="0"/>
              <a:t>SEICHE-BasicArduinoProgramming-Lesson1-V1.ppt  </a:t>
            </a:r>
            <a:r>
              <a:rPr lang="en-US" sz="700" b="1" dirty="0" smtClean="0">
                <a:solidFill>
                  <a:srgbClr val="FFFF00"/>
                </a:solidFill>
              </a:rPr>
              <a:t>[PowerPoint document]</a:t>
            </a:r>
            <a:endParaRPr lang="en-US" sz="700" b="1" dirty="0">
              <a:solidFill>
                <a:srgbClr val="FFFF00"/>
              </a:solidFill>
            </a:endParaRPr>
          </a:p>
          <a:p>
            <a:pPr lvl="1"/>
            <a:endParaRPr lang="en-US" sz="7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04800" y="4381381"/>
            <a:ext cx="8382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Critical Documents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Getting Started With Arduino – Use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homework assignments</a:t>
            </a:r>
            <a:endParaRPr lang="en-U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Arduino Cookbook 2</a:t>
            </a:r>
            <a:r>
              <a:rPr lang="en-US" sz="14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Edition –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for homework assignments and critical reference source</a:t>
            </a:r>
            <a:endParaRPr lang="en-U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4325" y="5562600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  <a:latin typeface="Arial Black" panose="020B0A04020102020204" pitchFamily="34" charset="0"/>
              </a:rPr>
              <a:t>RETURN FLASH DRIVES AT END OF EACH LESSON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I’ll load new content each week,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week’s lesson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any sketches used in class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80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Laptop GUI Operation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320040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 smtClean="0"/>
              <a:t>Desktop and task bar</a:t>
            </a:r>
          </a:p>
          <a:p>
            <a:r>
              <a:rPr lang="en-US" sz="2400" dirty="0" smtClean="0"/>
              <a:t>Start menu and control/settings panels</a:t>
            </a:r>
          </a:p>
          <a:p>
            <a:r>
              <a:rPr lang="en-US" sz="2400" dirty="0" smtClean="0"/>
              <a:t>Launching applications</a:t>
            </a:r>
          </a:p>
          <a:p>
            <a:r>
              <a:rPr lang="en-US" sz="2400" dirty="0" smtClean="0"/>
              <a:t>Context sensitive menus (right click)</a:t>
            </a:r>
          </a:p>
          <a:p>
            <a:r>
              <a:rPr lang="en-US" sz="2400" dirty="0" smtClean="0"/>
              <a:t>Filesystem browsers</a:t>
            </a:r>
          </a:p>
          <a:p>
            <a:r>
              <a:rPr lang="en-US" sz="2400" dirty="0" smtClean="0"/>
              <a:t>File and folder hierarchies</a:t>
            </a:r>
          </a:p>
          <a:p>
            <a:r>
              <a:rPr lang="en-US" sz="2400" dirty="0" smtClean="0"/>
              <a:t>Searching for applications</a:t>
            </a:r>
          </a:p>
          <a:p>
            <a:r>
              <a:rPr lang="en-US" sz="2400" dirty="0" smtClean="0"/>
              <a:t>Accessing </a:t>
            </a:r>
            <a:r>
              <a:rPr lang="en-US" sz="2400" dirty="0" smtClean="0"/>
              <a:t>and safely removing flash drives</a:t>
            </a:r>
          </a:p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4876800"/>
            <a:ext cx="8229600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Outside class scope: Application usage other than Arduino IDE, operating system </a:t>
            </a:r>
            <a:r>
              <a:rPr lang="en-US" sz="2400" dirty="0" smtClean="0"/>
              <a:t>customization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33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Laptop GUI Operation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3200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 smtClean="0"/>
              <a:t>Windows – Displaying Device Ports</a:t>
            </a:r>
          </a:p>
          <a:p>
            <a:r>
              <a:rPr lang="en-US" sz="2400" dirty="0" smtClean="0"/>
              <a:t>Device Manager</a:t>
            </a:r>
            <a:endParaRPr lang="en-US" sz="2400" dirty="0" smtClean="0"/>
          </a:p>
          <a:p>
            <a:r>
              <a:rPr lang="en-US" sz="2400" dirty="0" smtClean="0"/>
              <a:t>Starting Device Manager in Windows 7</a:t>
            </a:r>
            <a:br>
              <a:rPr lang="en-US" sz="2400" dirty="0" smtClean="0"/>
            </a:br>
            <a:r>
              <a:rPr lang="en-US" sz="2400" dirty="0" smtClean="0"/>
              <a:t>Start Menu -&gt; Enter “device” in Search Box -&gt; Select “Device Manager”</a:t>
            </a:r>
            <a:endParaRPr lang="en-US" sz="2400" dirty="0" smtClean="0"/>
          </a:p>
          <a:p>
            <a:r>
              <a:rPr lang="en-US" sz="2400" dirty="0" smtClean="0"/>
              <a:t>Starting Device Manager in Windows 10/11</a:t>
            </a:r>
            <a:br>
              <a:rPr lang="en-US" sz="2400" dirty="0" smtClean="0"/>
            </a:br>
            <a:r>
              <a:rPr lang="en-US" sz="2400" dirty="0" smtClean="0"/>
              <a:t>Windows </a:t>
            </a:r>
            <a:r>
              <a:rPr lang="en-US" sz="2400" dirty="0" err="1" smtClean="0"/>
              <a:t>Key+R</a:t>
            </a:r>
            <a:r>
              <a:rPr lang="en-US" sz="2400" dirty="0" smtClean="0"/>
              <a:t> -&gt; Enter “</a:t>
            </a:r>
            <a:r>
              <a:rPr lang="en-US" sz="2400" dirty="0" err="1" smtClean="0"/>
              <a:t>devmgmt.msc</a:t>
            </a:r>
            <a:r>
              <a:rPr lang="en-US" sz="2400" dirty="0" smtClean="0"/>
              <a:t>” in program box</a:t>
            </a:r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22172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Command Line Interfaces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191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 smtClean="0"/>
              <a:t>Windows - CMD</a:t>
            </a:r>
            <a:endParaRPr lang="en-US" sz="2400" b="1" dirty="0" smtClean="0"/>
          </a:p>
          <a:p>
            <a:r>
              <a:rPr lang="en-US" sz="2400" dirty="0" smtClean="0"/>
              <a:t>Starting the DOS command line in Windows 7</a:t>
            </a:r>
            <a:br>
              <a:rPr lang="en-US" sz="2400" dirty="0" smtClean="0"/>
            </a:br>
            <a:r>
              <a:rPr lang="en-US" sz="2400" dirty="0" smtClean="0">
                <a:solidFill>
                  <a:srgbClr val="FFFF00"/>
                </a:solidFill>
              </a:rPr>
              <a:t>Start Menu - &gt; Search Box</a:t>
            </a:r>
            <a:endParaRPr lang="en-US" sz="2400" dirty="0" smtClean="0">
              <a:solidFill>
                <a:srgbClr val="FFFF00"/>
              </a:solidFill>
            </a:endParaRPr>
          </a:p>
          <a:p>
            <a:r>
              <a:rPr lang="en-US" sz="2400" dirty="0" smtClean="0"/>
              <a:t>Starting the DOS command line in Windows 10/11</a:t>
            </a:r>
            <a:br>
              <a:rPr lang="en-US" sz="2400" dirty="0" smtClean="0"/>
            </a:br>
            <a:r>
              <a:rPr lang="en-US" sz="2400" dirty="0" smtClean="0">
                <a:solidFill>
                  <a:srgbClr val="FFFF00"/>
                </a:solidFill>
              </a:rPr>
              <a:t>Windows </a:t>
            </a:r>
            <a:r>
              <a:rPr lang="en-US" sz="2400" dirty="0" err="1" smtClean="0">
                <a:solidFill>
                  <a:srgbClr val="FFFF00"/>
                </a:solidFill>
              </a:rPr>
              <a:t>Key+R</a:t>
            </a:r>
            <a:r>
              <a:rPr lang="en-US" sz="2400" dirty="0" smtClean="0">
                <a:solidFill>
                  <a:srgbClr val="FFFF00"/>
                </a:solidFill>
              </a:rPr>
              <a:t> -&gt; Enter ‘</a:t>
            </a:r>
            <a:r>
              <a:rPr lang="en-US" sz="2400" dirty="0" err="1" smtClean="0">
                <a:solidFill>
                  <a:srgbClr val="FFFF00"/>
                </a:solidFill>
              </a:rPr>
              <a:t>cmd</a:t>
            </a:r>
            <a:r>
              <a:rPr lang="en-US" sz="2400" dirty="0" smtClean="0">
                <a:solidFill>
                  <a:srgbClr val="FFFF00"/>
                </a:solidFill>
              </a:rPr>
              <a:t>’ in program execute box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Linux - </a:t>
            </a:r>
            <a:r>
              <a:rPr lang="en-US" sz="2400" b="1" dirty="0" err="1" smtClean="0"/>
              <a:t>Konsole</a:t>
            </a:r>
            <a:endParaRPr lang="en-US" sz="2400" b="1" dirty="0" smtClean="0"/>
          </a:p>
          <a:p>
            <a:r>
              <a:rPr lang="en-US" sz="2400" dirty="0" smtClean="0"/>
              <a:t>Starting </a:t>
            </a:r>
            <a:r>
              <a:rPr lang="en-US" sz="2400" dirty="0" err="1" smtClean="0"/>
              <a:t>Konsole</a:t>
            </a:r>
            <a:r>
              <a:rPr lang="en-US" sz="2400" dirty="0" smtClean="0"/>
              <a:t> from the start/application menu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Your instructor or class materials will provide what text to enter into the CLI interface for your particular OS</a:t>
            </a:r>
            <a:endParaRPr lang="en-US" sz="2400" dirty="0"/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2187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Command Line Interfaces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3962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Linux – Displaying Serial Ports</a:t>
            </a:r>
            <a:endParaRPr lang="en-US" sz="2400" b="1" dirty="0" smtClean="0"/>
          </a:p>
          <a:p>
            <a:r>
              <a:rPr lang="en-US" sz="2400" dirty="0" smtClean="0"/>
              <a:t>Start a </a:t>
            </a:r>
            <a:r>
              <a:rPr lang="en-US" sz="2400" dirty="0" err="1" smtClean="0"/>
              <a:t>Konsole</a:t>
            </a:r>
            <a:r>
              <a:rPr lang="en-US" sz="2400" dirty="0" smtClean="0"/>
              <a:t> instance</a:t>
            </a:r>
            <a:endParaRPr lang="en-US" sz="2400" dirty="0" smtClean="0">
              <a:solidFill>
                <a:srgbClr val="FFFF00"/>
              </a:solidFill>
            </a:endParaRPr>
          </a:p>
          <a:p>
            <a:r>
              <a:rPr lang="en-US" sz="2400" dirty="0" smtClean="0"/>
              <a:t>Enter the following command “ls /dev/</a:t>
            </a:r>
            <a:r>
              <a:rPr lang="en-US" sz="2400" dirty="0" err="1" smtClean="0"/>
              <a:t>tty</a:t>
            </a:r>
            <a:r>
              <a:rPr lang="en-US" sz="2400" dirty="0" smtClean="0"/>
              <a:t>*”</a:t>
            </a:r>
          </a:p>
          <a:p>
            <a:r>
              <a:rPr lang="en-US" sz="2400" dirty="0" smtClean="0"/>
              <a:t>Follow all CLI commands with a carriage return/Enter key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This is how you determine what port your board is connected as. 99% of the time, it will be /dev/ttyUSB0, and the Arduino IDE will automagically find it.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54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Adding the ESP8266 to the IDE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410200"/>
            <a:ext cx="8229600" cy="12192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Open Preferences (File or Edit menu), and add the following URL to the Additional Boards Manager URLs field: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http://arduino.esp8266.com/stable/package_esp8266com_index.json</a:t>
            </a:r>
            <a:endParaRPr lang="en-US" sz="2400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n-US" sz="2400" dirty="0" smtClean="0"/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19200"/>
            <a:ext cx="7239000" cy="4346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489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1163</Words>
  <Application>Microsoft Office PowerPoint</Application>
  <PresentationFormat>On-screen Show (4:3)</PresentationFormat>
  <Paragraphs>247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SEICHE 2022 Basic Arduino Programming</vt:lpstr>
      <vt:lpstr>Lesson Plan Overview</vt:lpstr>
      <vt:lpstr>Lesson 2 – Desktops and IDE</vt:lpstr>
      <vt:lpstr>USB Flash Drive Inventory</vt:lpstr>
      <vt:lpstr>Laptop GUI Operation</vt:lpstr>
      <vt:lpstr>Laptop GUI Operation</vt:lpstr>
      <vt:lpstr>Command Line Interfaces</vt:lpstr>
      <vt:lpstr>Command Line Interfaces</vt:lpstr>
      <vt:lpstr>Adding the ESP8266 to the IDE</vt:lpstr>
      <vt:lpstr>Adding the ESP8266 to the IDE</vt:lpstr>
      <vt:lpstr>IDE: Using Examples – ESP8266</vt:lpstr>
      <vt:lpstr>Preparing a Sketch</vt:lpstr>
      <vt:lpstr>Finding and Setting the USB Port</vt:lpstr>
      <vt:lpstr>Adjusting Port Speed</vt:lpstr>
      <vt:lpstr>Uploading a Sketch</vt:lpstr>
      <vt:lpstr>Introduction to Computer Data Representation</vt:lpstr>
      <vt:lpstr>Jacquard Loom</vt:lpstr>
      <vt:lpstr>Von Neumann Architecture</vt:lpstr>
      <vt:lpstr>Formal End of Lesson 2</vt:lpstr>
      <vt:lpstr>LESSON REFERENCE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PFROMMEYER</dc:creator>
  <cp:lastModifiedBy>PFROMMEYER</cp:lastModifiedBy>
  <cp:revision>26</cp:revision>
  <cp:lastPrinted>2022-09-13T17:17:03Z</cp:lastPrinted>
  <dcterms:created xsi:type="dcterms:W3CDTF">2022-02-01T06:18:00Z</dcterms:created>
  <dcterms:modified xsi:type="dcterms:W3CDTF">2022-09-13T17:17:36Z</dcterms:modified>
</cp:coreProperties>
</file>

<file path=docProps/thumbnail.jpeg>
</file>